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30"/>
  </p:notesMasterIdLst>
  <p:sldIdLst>
    <p:sldId id="256" r:id="rId2"/>
    <p:sldId id="264" r:id="rId3"/>
    <p:sldId id="268" r:id="rId4"/>
    <p:sldId id="265" r:id="rId5"/>
    <p:sldId id="258" r:id="rId6"/>
    <p:sldId id="269" r:id="rId7"/>
    <p:sldId id="266" r:id="rId8"/>
    <p:sldId id="267" r:id="rId9"/>
    <p:sldId id="271" r:id="rId10"/>
    <p:sldId id="294" r:id="rId11"/>
    <p:sldId id="270" r:id="rId12"/>
    <p:sldId id="273" r:id="rId13"/>
    <p:sldId id="280" r:id="rId14"/>
    <p:sldId id="274" r:id="rId15"/>
    <p:sldId id="275" r:id="rId16"/>
    <p:sldId id="276" r:id="rId17"/>
    <p:sldId id="277" r:id="rId18"/>
    <p:sldId id="278" r:id="rId19"/>
    <p:sldId id="281" r:id="rId20"/>
    <p:sldId id="286" r:id="rId21"/>
    <p:sldId id="287" r:id="rId22"/>
    <p:sldId id="288" r:id="rId23"/>
    <p:sldId id="289" r:id="rId24"/>
    <p:sldId id="290" r:id="rId25"/>
    <p:sldId id="291" r:id="rId26"/>
    <p:sldId id="263" r:id="rId27"/>
    <p:sldId id="292" r:id="rId28"/>
    <p:sldId id="293" r:id="rId2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24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1474" y="62"/>
      </p:cViewPr>
      <p:guideLst>
        <p:guide orient="horz" pos="202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17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4215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4971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424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6278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8030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 descr="C:\Users\ragouet-e\Desktop\Communication DCN\Présentation\Modèle et fond\Fond-presentrepriseV2\modèle entreprisev2ind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3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051720" y="260648"/>
            <a:ext cx="396044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 descr="C:\Users\ragouet-e\Desktop\Communication DCN\Présentation\Modèle et fond\Fond-presentrepriseV2\modèle entreprisev2indd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23" y="0"/>
            <a:ext cx="91413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31840" y="764704"/>
            <a:ext cx="5688632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34290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Clr>
                <a:srgbClr val="FF5050"/>
              </a:buClr>
              <a:buSzPts val="1800"/>
              <a:buFont typeface="Arial"/>
              <a:buChar char="–"/>
              <a:defRPr sz="18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5940152" y="638132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505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251520" y="6381328"/>
            <a:ext cx="693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179512" y="1772816"/>
            <a:ext cx="2232248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E83F47"/>
              </a:buClr>
              <a:buSzPts val="2400"/>
              <a:buFont typeface="Arial"/>
              <a:buNone/>
              <a:defRPr sz="2400">
                <a:solidFill>
                  <a:srgbClr val="E83F4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2"/>
          </p:nvPr>
        </p:nvSpPr>
        <p:spPr>
          <a:xfrm>
            <a:off x="179512" y="3069084"/>
            <a:ext cx="2232248" cy="100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rgbClr val="E83F47"/>
              </a:buClr>
              <a:buSzPts val="1800"/>
              <a:buNone/>
              <a:defRPr sz="1800" b="0">
                <a:solidFill>
                  <a:srgbClr val="E83F4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11111"/>
              </a:lnSpc>
              <a:spcBef>
                <a:spcPts val="36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re et contenu">
  <p:cSld name="4_Titre et contenu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 descr="C:\Users\ragouet-e\Desktop\Communication DCN\Présentation\Modèle et fond\Fond-presentrepriseV2\modèle entreprisev2indd9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26"/>
            <a:ext cx="9144000" cy="685995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251520" y="548680"/>
            <a:ext cx="2160240" cy="208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34290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SzPts val="1800"/>
              <a:buChar char="—"/>
              <a:defRPr sz="18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ftr" idx="11"/>
          </p:nvPr>
        </p:nvSpPr>
        <p:spPr>
          <a:xfrm>
            <a:off x="251520" y="638132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505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8172400" y="6381328"/>
            <a:ext cx="693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6732240" y="1844700"/>
            <a:ext cx="2232248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E83F47"/>
              </a:buClr>
              <a:buSzPts val="2400"/>
              <a:buFont typeface="Arial"/>
              <a:buNone/>
              <a:defRPr sz="2400">
                <a:solidFill>
                  <a:srgbClr val="E83F4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6732240" y="3141092"/>
            <a:ext cx="2232248" cy="100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rgbClr val="E83F47"/>
              </a:buClr>
              <a:buSzPts val="1800"/>
              <a:buNone/>
              <a:defRPr sz="1800" b="0">
                <a:solidFill>
                  <a:srgbClr val="E83F4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11111"/>
              </a:lnSpc>
              <a:spcBef>
                <a:spcPts val="36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>
            <a:spLocks noGrp="1"/>
          </p:cNvSpPr>
          <p:nvPr>
            <p:ph type="pic" idx="3"/>
          </p:nvPr>
        </p:nvSpPr>
        <p:spPr>
          <a:xfrm>
            <a:off x="2411760" y="548680"/>
            <a:ext cx="4320480" cy="5725287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6"/>
          <p:cNvSpPr txBox="1">
            <a:spLocks noGrp="1"/>
          </p:cNvSpPr>
          <p:nvPr>
            <p:ph type="body" idx="4"/>
          </p:nvPr>
        </p:nvSpPr>
        <p:spPr>
          <a:xfrm>
            <a:off x="251520" y="2708920"/>
            <a:ext cx="2160240" cy="3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142857"/>
              </a:lnSpc>
              <a:spcBef>
                <a:spcPts val="280"/>
              </a:spcBef>
              <a:spcAft>
                <a:spcPts val="0"/>
              </a:spcAft>
              <a:buClr>
                <a:srgbClr val="FF5050"/>
              </a:buClr>
              <a:buSzPts val="1400"/>
              <a:buFont typeface="Arial"/>
              <a:buChar char="–"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317500" algn="l">
              <a:lnSpc>
                <a:spcPct val="142857"/>
              </a:lnSpc>
              <a:spcBef>
                <a:spcPts val="280"/>
              </a:spcBef>
              <a:spcAft>
                <a:spcPts val="0"/>
              </a:spcAft>
              <a:buSzPts val="1400"/>
              <a:buFont typeface="Noto Sans Symbols"/>
              <a:buChar char="❑"/>
              <a:defRPr sz="14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re de section">
  <p:cSld name="3_Titre de sec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 descr="C:\Users\ragouet-e\Desktop\Communication DCN\Présentations\Modèle et fond\Fond-presentrepriseV2\modèle entreprisev2indd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38"/>
            <a:ext cx="9144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707904" y="1556792"/>
            <a:ext cx="579664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re et contenu">
  <p:cSld name="5_Titre et contenu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 descr="C:\Users\ragouet-e\Desktop\Communication DCN\Présentation\Modèle et fond\Fond-presentrepriseV2\modèle entreprisev2indd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4000" cy="685995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ftr" idx="11"/>
          </p:nvPr>
        </p:nvSpPr>
        <p:spPr>
          <a:xfrm>
            <a:off x="251520" y="638132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A8B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172400" y="6381328"/>
            <a:ext cx="693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732240" y="1844700"/>
            <a:ext cx="2232248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A8B8"/>
              </a:buClr>
              <a:buSzPts val="2400"/>
              <a:buFont typeface="Arial"/>
              <a:buNone/>
              <a:defRPr sz="2400">
                <a:solidFill>
                  <a:srgbClr val="00A8B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732240" y="3141092"/>
            <a:ext cx="2232248" cy="100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rgbClr val="00A8B8"/>
              </a:buClr>
              <a:buSzPts val="1800"/>
              <a:buNone/>
              <a:defRPr sz="1800" b="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11111"/>
              </a:lnSpc>
              <a:spcBef>
                <a:spcPts val="36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51520" y="548681"/>
            <a:ext cx="6480720" cy="36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66666"/>
              </a:lnSpc>
              <a:spcBef>
                <a:spcPts val="240"/>
              </a:spcBef>
              <a:spcAft>
                <a:spcPts val="0"/>
              </a:spcAft>
              <a:buSzPts val="1200"/>
              <a:buChar char="—"/>
              <a:defRPr sz="1200"/>
            </a:lvl3pPr>
            <a:lvl4pPr marL="1828800" lvl="3" indent="-228600" algn="l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personnalisée">
  <p:cSld name="Disposition personnalisé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 descr="C:\Users\ragouet-e\Desktop\Communication DCN\Présentation\Modèle et fond\Fond-presentrepriseV2\modèle entreprisev2-fi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1331640" y="3213100"/>
            <a:ext cx="3816424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re de section">
  <p:cSld name="4_Titre de 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" y="0"/>
            <a:ext cx="9158380" cy="686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755576" y="5445224"/>
            <a:ext cx="5796644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de section">
  <p:cSld name="2_Titre de sec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" y="-18008"/>
            <a:ext cx="9143597" cy="68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851920" y="5733256"/>
            <a:ext cx="579664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re de section">
  <p:cSld name="5_Titre de sec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" y="-18008"/>
            <a:ext cx="9143597" cy="68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1331640" y="6021288"/>
            <a:ext cx="579664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re de section">
  <p:cSld name="6_Titre de sec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" y="838"/>
            <a:ext cx="9143596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467544" y="2060848"/>
            <a:ext cx="579664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de section">
  <p:cSld name="1_Titre de sec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2339752" y="4149080"/>
            <a:ext cx="4392488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ftr" idx="11"/>
          </p:nvPr>
        </p:nvSpPr>
        <p:spPr>
          <a:xfrm>
            <a:off x="5940152" y="638132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251520" y="6381328"/>
            <a:ext cx="693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51520" y="1844824"/>
            <a:ext cx="2160240" cy="11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31840" y="548680"/>
            <a:ext cx="5760640" cy="547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66666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5940152" y="638132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251520" y="6381328"/>
            <a:ext cx="693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41.png"/><Relationship Id="rId12" Type="http://schemas.openxmlformats.org/officeDocument/2006/relationships/image" Target="../media/image46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wmf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sla.com/fr_FR/A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://www.univ-nantes.fr/disrupt-campus-nantes--2210256.kjsp" TargetMode="External"/><Relationship Id="rId7" Type="http://schemas.openxmlformats.org/officeDocument/2006/relationships/hyperlink" Target="https://twitter.com/DisruptCampus4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hyperlink" Target="https://www.instagram.com/disruptcampusnantes/" TargetMode="Externa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9.png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1.pn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1979712" y="476672"/>
            <a:ext cx="455916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SzPts val="4800"/>
            </a:pPr>
            <a:r>
              <a:rPr lang="fr-FR" sz="4800" baseline="30000" dirty="0"/>
              <a:t>Data et les nouveaux modèles économiques</a:t>
            </a:r>
            <a:endParaRPr sz="4800" baseline="30000" dirty="0"/>
          </a:p>
        </p:txBody>
      </p:sp>
      <p:pic>
        <p:nvPicPr>
          <p:cNvPr id="95" name="Google Shape;95;p17" descr="C:\Users\ragouet-e\Desktop\Communication DCN\Elements graphiques\Partenaires\partenaires-defonce-dcnPlan de travail 1.png"/>
          <p:cNvPicPr preferRelativeResize="0"/>
          <p:nvPr/>
        </p:nvPicPr>
        <p:blipFill rotWithShape="1">
          <a:blip r:embed="rId3">
            <a:alphaModFix/>
          </a:blip>
          <a:srcRect r="35251"/>
          <a:stretch/>
        </p:blipFill>
        <p:spPr>
          <a:xfrm>
            <a:off x="4166651" y="4941168"/>
            <a:ext cx="4509803" cy="156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 descr="C:\Users\ragouet-e\Desktop\Communication DCN\Elements graphiques\Partenaires\partenaires-defonce-dcnPlan de travail 1.png"/>
          <p:cNvPicPr preferRelativeResize="0"/>
          <p:nvPr/>
        </p:nvPicPr>
        <p:blipFill rotWithShape="1">
          <a:blip r:embed="rId4">
            <a:alphaModFix/>
          </a:blip>
          <a:srcRect l="65424" t="22529" r="20796" b="26884"/>
          <a:stretch/>
        </p:blipFill>
        <p:spPr>
          <a:xfrm>
            <a:off x="108976" y="2455648"/>
            <a:ext cx="862624" cy="71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 descr="S:\12-SPIE\01-COMMUN\05-Projets\DCN\06- COMMUNICATION\1_LOGOS\3_LOGOS_PARTENAIRES-ECOSYSTEME\Logos obligatoires\LogoEMC2-NOIR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899" y="4146138"/>
            <a:ext cx="727402" cy="14695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274130" y="4365104"/>
            <a:ext cx="16354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Labellisé par le pôle EMC2</a:t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188068" y="3166529"/>
            <a:ext cx="18636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 dispositif est soutenu par le Programme d’Investissements d’Avenir et opéré par BPI France</a:t>
            </a:r>
            <a:endParaRPr/>
          </a:p>
        </p:txBody>
      </p:sp>
      <p:pic>
        <p:nvPicPr>
          <p:cNvPr id="100" name="Google Shape;100;p17" descr="C:\Users\ragouet-e\Desktop\Communication DCN\Elements graphiques\Partenaires\191120115921_logo-2020-14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9490" y="2568543"/>
            <a:ext cx="619727" cy="59915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2411760" y="2406454"/>
            <a:ext cx="41271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ROUL Benjamin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64914" y="548681"/>
            <a:ext cx="8155362" cy="3600399"/>
          </a:xfrm>
        </p:spPr>
        <p:txBody>
          <a:bodyPr>
            <a:normAutofit/>
          </a:bodyPr>
          <a:lstStyle/>
          <a:p>
            <a:r>
              <a:rPr lang="fr-FR" sz="2000" dirty="0" smtClean="0"/>
              <a:t>Exemple : </a:t>
            </a:r>
            <a:r>
              <a:rPr lang="fr-FR" sz="2000" dirty="0" err="1" smtClean="0"/>
              <a:t>namR</a:t>
            </a:r>
            <a:r>
              <a:rPr lang="fr-FR" sz="2000" dirty="0" smtClean="0"/>
              <a:t>, connaitre le potentiel  énergétique d’un bâtiment</a:t>
            </a:r>
          </a:p>
          <a:p>
            <a:endParaRPr lang="fr-FR" sz="2000" dirty="0"/>
          </a:p>
          <a:p>
            <a:r>
              <a:rPr lang="fr-FR" sz="1200" b="1" dirty="0" smtClean="0">
                <a:solidFill>
                  <a:schemeClr val="accent6">
                    <a:lumMod val="50000"/>
                  </a:schemeClr>
                </a:solidFill>
              </a:rPr>
              <a:t>Besoins : </a:t>
            </a:r>
            <a:r>
              <a:rPr lang="fr-FR" sz="1200" dirty="0" smtClean="0">
                <a:solidFill>
                  <a:schemeClr val="accent6">
                    <a:lumMod val="50000"/>
                  </a:schemeClr>
                </a:solidFill>
              </a:rPr>
              <a:t>Connaitre l’impact le potentiel d’une installation de panneau solaire chez moi.</a:t>
            </a:r>
          </a:p>
          <a:p>
            <a:endParaRPr lang="fr-FR" sz="1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FR" sz="1200" b="1" dirty="0" smtClean="0">
                <a:solidFill>
                  <a:schemeClr val="accent6">
                    <a:lumMod val="50000"/>
                  </a:schemeClr>
                </a:solidFill>
              </a:rPr>
              <a:t>Solutions :  </a:t>
            </a:r>
            <a:r>
              <a:rPr lang="fr-FR" sz="1200" dirty="0" smtClean="0">
                <a:solidFill>
                  <a:schemeClr val="accent6">
                    <a:lumMod val="50000"/>
                  </a:schemeClr>
                </a:solidFill>
              </a:rPr>
              <a:t>Mesurer l’ensemble des critères permettant à un propriétaire de bien de connaitre son retour sur investissement en installant des panneaux solaires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" y="2801705"/>
            <a:ext cx="3750906" cy="183082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370" y="2801705"/>
            <a:ext cx="3750906" cy="188537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718" y="4773591"/>
            <a:ext cx="3816220" cy="18930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5941" y="2770296"/>
            <a:ext cx="3834882" cy="190745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427382" y="2770296"/>
            <a:ext cx="3834882" cy="190745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066730" y="4777123"/>
            <a:ext cx="3834882" cy="188949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16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2"/>
            <a:ext cx="6480720" cy="570992"/>
          </a:xfrm>
        </p:spPr>
        <p:txBody>
          <a:bodyPr>
            <a:normAutofit/>
          </a:bodyPr>
          <a:lstStyle/>
          <a:p>
            <a:r>
              <a:rPr lang="fr-FR" sz="2000" dirty="0" smtClean="0"/>
              <a:t>Comprendre un phénomène </a:t>
            </a:r>
            <a:endParaRPr lang="fr-FR" sz="20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711749"/>
              </p:ext>
            </p:extLst>
          </p:nvPr>
        </p:nvGraphicFramePr>
        <p:xfrm>
          <a:off x="510079" y="2914822"/>
          <a:ext cx="1427990" cy="104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Image bitmap" r:id="rId3" imgW="5524560" imgH="4053960" progId="Paint.Picture">
                  <p:embed/>
                </p:oleObj>
              </mc:Choice>
              <mc:Fallback>
                <p:oleObj name="Image bitmap" r:id="rId3" imgW="5524560" imgH="4053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9" y="2914822"/>
                        <a:ext cx="1427990" cy="1048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🥇 ▷ 11 des principaux influenceurs mode sur Instagram et pourquoi  collaborer ... ✓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891" y="2891865"/>
            <a:ext cx="1447738" cy="10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Mode homme : trois mannequins à suivre sur Instagram en 2018 - ladepeche.f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855" y="2891865"/>
            <a:ext cx="1758567" cy="99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329" y="482520"/>
            <a:ext cx="2446232" cy="76968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57201" y="1197576"/>
            <a:ext cx="641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Besoins :</a:t>
            </a:r>
          </a:p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Connaitre les tendances de la mode d’aujourd’hui pour améliorer leur vente et prévoir celle de demain pour imaginer les futurs collections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6684" y="4637783"/>
            <a:ext cx="1057423" cy="52394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2687" y="5241784"/>
            <a:ext cx="1164902" cy="124617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1469" y="5163020"/>
            <a:ext cx="391289" cy="96488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919" y="4899757"/>
            <a:ext cx="1106309" cy="1400888"/>
          </a:xfrm>
          <a:prstGeom prst="rect">
            <a:avLst/>
          </a:prstGeom>
        </p:spPr>
      </p:pic>
      <p:pic>
        <p:nvPicPr>
          <p:cNvPr id="1033" name="Picture 9" descr="A quel style vestimentaire pour femme appartenez vous ? Le Guide Ultime!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40" y="2914822"/>
            <a:ext cx="1572019" cy="104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457200" y="1949563"/>
            <a:ext cx="641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tx2">
                    <a:lumMod val="50000"/>
                  </a:schemeClr>
                </a:solidFill>
              </a:rPr>
              <a:t>Solutions</a:t>
            </a:r>
            <a:r>
              <a:rPr lang="fr-FR" sz="1200" b="1" dirty="0"/>
              <a:t> :</a:t>
            </a:r>
          </a:p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Entreprise 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</a:rPr>
              <a:t>qui se propose de définir la mode du moment et les tendances de demain. 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457201" y="4217437"/>
            <a:ext cx="620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Transformation de la donnée pour faire ressortir les informations pertinentes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5869" y="2584060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Quelles données pour mesurer la mode?</a:t>
            </a:r>
            <a:endParaRPr lang="fr-FR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12758" y="4124172"/>
            <a:ext cx="1576873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98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2"/>
            <a:ext cx="6480720" cy="720282"/>
          </a:xfrm>
        </p:spPr>
        <p:txBody>
          <a:bodyPr>
            <a:normAutofit/>
          </a:bodyPr>
          <a:lstStyle/>
          <a:p>
            <a:r>
              <a:rPr lang="fr-FR" sz="2000" dirty="0" err="1" smtClean="0"/>
              <a:t>Heuritech</a:t>
            </a:r>
            <a:r>
              <a:rPr lang="fr-FR" sz="2000" dirty="0" smtClean="0"/>
              <a:t> et la mode</a:t>
            </a:r>
            <a:endParaRPr lang="fr-FR" sz="2000" dirty="0"/>
          </a:p>
        </p:txBody>
      </p:sp>
      <p:pic>
        <p:nvPicPr>
          <p:cNvPr id="3074" name="Picture 2" descr="tags-website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950" y="1335686"/>
            <a:ext cx="4351111" cy="474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264090" y="1539551"/>
            <a:ext cx="363893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tx2">
                    <a:lumMod val="50000"/>
                  </a:schemeClr>
                </a:solidFill>
              </a:rPr>
              <a:t>Heuritech</a:t>
            </a:r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 produit 2 sources de valeur:</a:t>
            </a:r>
          </a:p>
          <a:p>
            <a:endParaRPr lang="fr-FR" dirty="0"/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La mesure &amp; la compréhension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Nombres d’apparitions de son produit sur des photos </a:t>
            </a:r>
            <a:r>
              <a:rPr lang="fr-FR" dirty="0" err="1" smtClean="0">
                <a:solidFill>
                  <a:schemeClr val="tx2">
                    <a:lumMod val="50000"/>
                  </a:schemeClr>
                </a:solidFill>
              </a:rPr>
              <a:t>instagram</a:t>
            </a:r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Comparaison avec les modèles concurrents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Décrypter les tendances actuelles de la mode et faire des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préconisations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sur les tendances à venir.</a:t>
            </a:r>
            <a:endParaRPr lang="fr-FR" dirty="0"/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Proposer aux entreprises de la mode d’avoir des informations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d’usage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sur leur produit.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477908" y="3675223"/>
            <a:ext cx="3348659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08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539953" y="2359224"/>
            <a:ext cx="3793908" cy="138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fr-FR" dirty="0" smtClean="0"/>
              <a:t>L’automatisation de tache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78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2"/>
            <a:ext cx="6480720" cy="561662"/>
          </a:xfrm>
        </p:spPr>
        <p:txBody>
          <a:bodyPr>
            <a:normAutofit/>
          </a:bodyPr>
          <a:lstStyle/>
          <a:p>
            <a:r>
              <a:rPr lang="fr-FR" sz="2000" dirty="0" smtClean="0"/>
              <a:t>Automatiser des taches</a:t>
            </a:r>
            <a:endParaRPr lang="fr-FR" sz="2000" dirty="0"/>
          </a:p>
        </p:txBody>
      </p:sp>
      <p:sp>
        <p:nvSpPr>
          <p:cNvPr id="6" name="ZoneTexte 5"/>
          <p:cNvSpPr txBox="1"/>
          <p:nvPr/>
        </p:nvSpPr>
        <p:spPr>
          <a:xfrm>
            <a:off x="550506" y="1558212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solidFill>
                  <a:schemeClr val="tx2">
                    <a:lumMod val="50000"/>
                  </a:schemeClr>
                </a:solidFill>
              </a:rPr>
              <a:t>En informatique on dit qu’une tâche doit être automatisée si on la répète plus de 2 fois.    </a:t>
            </a:r>
            <a:r>
              <a:rPr lang="fr-FR" sz="800" i="1" dirty="0" smtClean="0">
                <a:solidFill>
                  <a:schemeClr val="tx2">
                    <a:lumMod val="50000"/>
                  </a:schemeClr>
                </a:solidFill>
              </a:rPr>
              <a:t>(citation de moi, merci pour le futur copyright )</a:t>
            </a:r>
            <a:endParaRPr lang="fr-FR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50506" y="2492772"/>
            <a:ext cx="6092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Comment faire pour identifier si une tâche peut être automatisée?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Une répétition de tâche routinière avec peu de valeur ajoutée peut être automatisée. 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Une tache avec de nombreuses incertitudes, de l’ambiguïté et de nombreuses nouveautés semble difficilement automatisable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50506" y="4581331"/>
            <a:ext cx="71285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2 types de tache a automatiser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Taches manuelles et répétitives qui ne nécessite que peu d’informations =&gt; RPA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Taches qui nécessitent une prise de décision humaine =&gt; IA</a:t>
            </a:r>
          </a:p>
          <a:p>
            <a:endParaRPr lang="fr-FR" dirty="0"/>
          </a:p>
          <a:p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98" y="1558212"/>
            <a:ext cx="99734" cy="9973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758" y="1842692"/>
            <a:ext cx="99734" cy="9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8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6480720" cy="645637"/>
          </a:xfrm>
        </p:spPr>
        <p:txBody>
          <a:bodyPr>
            <a:normAutofit/>
          </a:bodyPr>
          <a:lstStyle/>
          <a:p>
            <a:r>
              <a:rPr lang="fr-FR" sz="2000" dirty="0" smtClean="0"/>
              <a:t>La banque et la gestion des documents </a:t>
            </a:r>
            <a:endParaRPr lang="fr-FR" sz="2000" dirty="0"/>
          </a:p>
        </p:txBody>
      </p:sp>
      <p:sp>
        <p:nvSpPr>
          <p:cNvPr id="6" name="Espace réservé du texte 4"/>
          <p:cNvSpPr txBox="1">
            <a:spLocks/>
          </p:cNvSpPr>
          <p:nvPr/>
        </p:nvSpPr>
        <p:spPr>
          <a:xfrm>
            <a:off x="366730" y="1280819"/>
            <a:ext cx="7536432" cy="114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66666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Lorsque qu’un client ouvre un compte bancaire la banque se doit de vérifier</a:t>
            </a: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l’identité de cette personne. C’est une obligation légale.</a:t>
            </a:r>
          </a:p>
          <a:p>
            <a:endParaRPr lang="fr-FR" sz="14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Pour cela elle utilise les documents suivants :</a:t>
            </a:r>
          </a:p>
          <a:p>
            <a:endParaRPr lang="fr-FR" sz="1400" dirty="0"/>
          </a:p>
        </p:txBody>
      </p:sp>
      <p:grpSp>
        <p:nvGrpSpPr>
          <p:cNvPr id="9" name="Groupe 8"/>
          <p:cNvGrpSpPr/>
          <p:nvPr/>
        </p:nvGrpSpPr>
        <p:grpSpPr>
          <a:xfrm>
            <a:off x="385258" y="2850944"/>
            <a:ext cx="1599205" cy="899553"/>
            <a:chOff x="813522" y="2808514"/>
            <a:chExt cx="1599205" cy="899553"/>
          </a:xfrm>
        </p:grpSpPr>
        <p:pic>
          <p:nvPicPr>
            <p:cNvPr id="5124" name="Picture 4" descr="Carte nationale d&amp;#39;identité - CNI - Evreux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522" y="2808514"/>
              <a:ext cx="1599205" cy="899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 rot="21360386">
              <a:off x="1091097" y="3066636"/>
              <a:ext cx="306466" cy="383308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126" name="Picture 6" descr="EDF - Comprendre ma facture d&amp;#39;électricité ou de ga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290" y="2502274"/>
            <a:ext cx="1018656" cy="144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lus 9"/>
          <p:cNvSpPr/>
          <p:nvPr/>
        </p:nvSpPr>
        <p:spPr>
          <a:xfrm>
            <a:off x="2170597" y="2918427"/>
            <a:ext cx="629920" cy="56148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8" name="Picture 8" descr="L&amp;#39;avis d&amp;#39;imposition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532" y="2659807"/>
            <a:ext cx="1545708" cy="111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lus 14"/>
          <p:cNvSpPr/>
          <p:nvPr/>
        </p:nvSpPr>
        <p:spPr>
          <a:xfrm>
            <a:off x="4335011" y="2914304"/>
            <a:ext cx="629920" cy="56148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space réservé du texte 4"/>
          <p:cNvSpPr txBox="1">
            <a:spLocks/>
          </p:cNvSpPr>
          <p:nvPr/>
        </p:nvSpPr>
        <p:spPr>
          <a:xfrm>
            <a:off x="251520" y="4432532"/>
            <a:ext cx="7920880" cy="114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66666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600" dirty="0" smtClean="0"/>
              <a:t>Le traitement est :</a:t>
            </a:r>
          </a:p>
          <a:p>
            <a:endParaRPr lang="fr-FR" sz="16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fr-FR" sz="1600" b="1" dirty="0" smtClean="0">
                <a:solidFill>
                  <a:schemeClr val="tx2">
                    <a:lumMod val="50000"/>
                  </a:schemeClr>
                </a:solidFill>
              </a:rPr>
              <a:t>Long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fr-FR" sz="1600" b="1" dirty="0" smtClean="0">
                <a:solidFill>
                  <a:schemeClr val="tx2">
                    <a:lumMod val="50000"/>
                  </a:schemeClr>
                </a:solidFill>
              </a:rPr>
              <a:t>fastidieux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 pour </a:t>
            </a:r>
            <a:r>
              <a:rPr lang="fr-FR" sz="1600" b="1" dirty="0" smtClean="0">
                <a:solidFill>
                  <a:schemeClr val="tx2">
                    <a:lumMod val="50000"/>
                  </a:schemeClr>
                </a:solidFill>
              </a:rPr>
              <a:t>chercher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 les informations nécessaires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fr-FR" sz="1600" b="1" dirty="0" smtClean="0">
                <a:solidFill>
                  <a:schemeClr val="tx2">
                    <a:lumMod val="50000"/>
                  </a:schemeClr>
                </a:solidFill>
              </a:rPr>
              <a:t>Source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600" b="1" dirty="0" smtClean="0">
                <a:solidFill>
                  <a:schemeClr val="tx2">
                    <a:lumMod val="50000"/>
                  </a:schemeClr>
                </a:solidFill>
              </a:rPr>
              <a:t>d’erreur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 quand le conseiller doit retranscrire ses informations pour la banque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fr-FR" sz="1600" b="1" dirty="0" smtClean="0">
                <a:solidFill>
                  <a:schemeClr val="tx2">
                    <a:lumMod val="50000"/>
                  </a:schemeClr>
                </a:solidFill>
              </a:rPr>
              <a:t>Source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600" b="1" dirty="0" smtClean="0">
                <a:solidFill>
                  <a:schemeClr val="tx2">
                    <a:lumMod val="50000"/>
                  </a:schemeClr>
                </a:solidFill>
              </a:rPr>
              <a:t>d’attente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 pour le client</a:t>
            </a:r>
          </a:p>
          <a:p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630829" y="5894620"/>
            <a:ext cx="5408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 A votre avis quelle est la problématique qui ressort et quelles solutions possibles?</a:t>
            </a:r>
            <a:endParaRPr lang="fr-FR" b="1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1593372" y="5811520"/>
            <a:ext cx="5663682" cy="809333"/>
          </a:xfrm>
          <a:prstGeom prst="roundRect">
            <a:avLst/>
          </a:prstGeom>
          <a:solidFill>
            <a:srgbClr val="00A8B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116290" y="4217574"/>
            <a:ext cx="1576873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2" descr="Le Régal A5 - A5sy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0" y="986707"/>
            <a:ext cx="703916" cy="70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67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6480720" cy="711159"/>
          </a:xfrm>
        </p:spPr>
        <p:txBody>
          <a:bodyPr>
            <a:normAutofit/>
          </a:bodyPr>
          <a:lstStyle/>
          <a:p>
            <a:r>
              <a:rPr lang="fr-FR" sz="2000" dirty="0" smtClean="0"/>
              <a:t>La solution pour automatiser ce traitement</a:t>
            </a:r>
            <a:endParaRPr lang="fr-FR" sz="2000" dirty="0"/>
          </a:p>
        </p:txBody>
      </p:sp>
      <p:grpSp>
        <p:nvGrpSpPr>
          <p:cNvPr id="7" name="Groupe 6"/>
          <p:cNvGrpSpPr/>
          <p:nvPr/>
        </p:nvGrpSpPr>
        <p:grpSpPr>
          <a:xfrm>
            <a:off x="862457" y="2145488"/>
            <a:ext cx="2063302" cy="1355704"/>
            <a:chOff x="813522" y="2808514"/>
            <a:chExt cx="1599205" cy="899553"/>
          </a:xfrm>
        </p:grpSpPr>
        <p:pic>
          <p:nvPicPr>
            <p:cNvPr id="8" name="Picture 4" descr="Carte nationale d&amp;#39;identité - CNI - Evreux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522" y="2808514"/>
              <a:ext cx="1599205" cy="899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 rot="21360386">
              <a:off x="1091097" y="3066636"/>
              <a:ext cx="306466" cy="383308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Flèche droite 9"/>
          <p:cNvSpPr/>
          <p:nvPr/>
        </p:nvSpPr>
        <p:spPr>
          <a:xfrm>
            <a:off x="2939711" y="2587944"/>
            <a:ext cx="609600" cy="2591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/>
          <p:cNvGrpSpPr/>
          <p:nvPr/>
        </p:nvGrpSpPr>
        <p:grpSpPr>
          <a:xfrm>
            <a:off x="3719416" y="2081150"/>
            <a:ext cx="1787407" cy="1297707"/>
            <a:chOff x="2765625" y="1739952"/>
            <a:chExt cx="2781300" cy="2019300"/>
          </a:xfrm>
        </p:grpSpPr>
        <p:graphicFrame>
          <p:nvGraphicFramePr>
            <p:cNvPr id="11" name="Obje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7040206"/>
                </p:ext>
              </p:extLst>
            </p:nvPr>
          </p:nvGraphicFramePr>
          <p:xfrm>
            <a:off x="2765625" y="1739952"/>
            <a:ext cx="2781300" cy="2019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88" name="Image bitmap" r:id="rId5" imgW="2781360" imgH="2019240" progId="Paint.Picture">
                    <p:embed/>
                  </p:oleObj>
                </mc:Choice>
                <mc:Fallback>
                  <p:oleObj name="Image bitmap" r:id="rId5" imgW="2781360" imgH="201924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765625" y="1739952"/>
                          <a:ext cx="2781300" cy="2019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7" name="Groupe 16"/>
            <p:cNvGrpSpPr/>
            <p:nvPr/>
          </p:nvGrpSpPr>
          <p:grpSpPr>
            <a:xfrm>
              <a:off x="2911367" y="2178154"/>
              <a:ext cx="773122" cy="1053954"/>
              <a:chOff x="1875047" y="2879194"/>
              <a:chExt cx="773122" cy="105395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875047" y="2879194"/>
                <a:ext cx="773122" cy="1053954"/>
              </a:xfrm>
              <a:prstGeom prst="rect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935853" y="2967089"/>
                <a:ext cx="651510" cy="86868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0" name="Flèche droite 19"/>
          <p:cNvSpPr/>
          <p:nvPr/>
        </p:nvSpPr>
        <p:spPr>
          <a:xfrm>
            <a:off x="5600484" y="2587944"/>
            <a:ext cx="609600" cy="2591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6300480" y="2180719"/>
            <a:ext cx="2682240" cy="1285240"/>
          </a:xfrm>
          <a:prstGeom prst="roundRect">
            <a:avLst/>
          </a:prstGeom>
          <a:solidFill>
            <a:srgbClr val="00A8B8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/>
              <a:t>Carte identité :’oui’</a:t>
            </a:r>
          </a:p>
          <a:p>
            <a:pPr algn="ctr"/>
            <a:r>
              <a:rPr lang="fr-FR" sz="1200" b="1" dirty="0" smtClean="0"/>
              <a:t>Prénom : ‘Corinne’ </a:t>
            </a:r>
          </a:p>
          <a:p>
            <a:pPr algn="ctr"/>
            <a:r>
              <a:rPr lang="fr-FR" sz="1200" b="1" dirty="0" smtClean="0"/>
              <a:t>Nom : ’Berthier’</a:t>
            </a:r>
          </a:p>
          <a:p>
            <a:pPr algn="ctr"/>
            <a:r>
              <a:rPr lang="fr-FR" sz="1200" b="1" dirty="0" smtClean="0"/>
              <a:t>Sexe : ‘F’</a:t>
            </a:r>
          </a:p>
          <a:p>
            <a:pPr algn="ctr"/>
            <a:r>
              <a:rPr lang="fr-FR" sz="1200" b="1" dirty="0" smtClean="0"/>
              <a:t>Date naissance : ‘ 06/12/1965 ’</a:t>
            </a:r>
          </a:p>
          <a:p>
            <a:pPr algn="ctr"/>
            <a:endParaRPr lang="fr-FR" b="1" dirty="0"/>
          </a:p>
        </p:txBody>
      </p:sp>
      <p:pic>
        <p:nvPicPr>
          <p:cNvPr id="6152" name="Picture 8" descr="Iphone blanc portrait PNG transparents - Stick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" y="2068683"/>
            <a:ext cx="1509315" cy="150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558177" y="4093871"/>
            <a:ext cx="72218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La valeur qu’on apporte :</a:t>
            </a:r>
          </a:p>
          <a:p>
            <a:endParaRPr lang="fr-FR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Les </a:t>
            </a:r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informations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 sont maintenant </a:t>
            </a:r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enregistrées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 sans la </a:t>
            </a:r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moindre intervention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du conseiller et le processus se fait </a:t>
            </a:r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quasi instantanément pour client.</a:t>
            </a: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Ici, c’est le changement de format de la donnée qui apporte de la valeur.</a:t>
            </a: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La donnée était stockée par écrit et le travail du conseiller était de la chercher et la recopier sur une ordinateur pour après lancer les vérifications.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513692" y="1557930"/>
            <a:ext cx="212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Collecte de l’information avec une photo</a:t>
            </a:r>
            <a:endParaRPr lang="fr-FR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3719416" y="1586207"/>
            <a:ext cx="212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Mesure de l’information qui nous intéresse</a:t>
            </a:r>
            <a:endParaRPr lang="fr-FR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300480" y="1562113"/>
            <a:ext cx="212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Stockage sous une forme exploitable</a:t>
            </a:r>
            <a:endParaRPr lang="fr-FR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96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6480720" cy="673629"/>
          </a:xfrm>
        </p:spPr>
        <p:txBody>
          <a:bodyPr>
            <a:normAutofit/>
          </a:bodyPr>
          <a:lstStyle/>
          <a:p>
            <a:r>
              <a:rPr lang="fr-FR" sz="2000" dirty="0" smtClean="0"/>
              <a:t>Entreprise zéros gâchis </a:t>
            </a:r>
            <a:endParaRPr lang="fr-FR" sz="2000" dirty="0"/>
          </a:p>
        </p:txBody>
      </p:sp>
      <p:sp>
        <p:nvSpPr>
          <p:cNvPr id="6" name="ZoneTexte 5"/>
          <p:cNvSpPr txBox="1"/>
          <p:nvPr/>
        </p:nvSpPr>
        <p:spPr>
          <a:xfrm>
            <a:off x="522513" y="1436914"/>
            <a:ext cx="72592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Problématique :</a:t>
            </a: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Les agents qui s’occupent de la revalorisation des produits font souvent des erreurs. </a:t>
            </a: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Pourquoi?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Il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faut connaitre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toutes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les règles ce qui n’est pas forcément le cas de tous les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employés, surtout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lors de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remplacement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 Cela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prend beaucoup de temps ! Et le temps c’est de l’argent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22513" y="3326601"/>
            <a:ext cx="7259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Solutions :</a:t>
            </a: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Automatiser la prise de décision de si un produit est </a:t>
            </a:r>
            <a:r>
              <a:rPr lang="fr-FR" dirty="0" err="1" smtClean="0">
                <a:solidFill>
                  <a:schemeClr val="tx2">
                    <a:lumMod val="50000"/>
                  </a:schemeClr>
                </a:solidFill>
              </a:rPr>
              <a:t>revalorisable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 ou non avec un modèle de machine </a:t>
            </a:r>
            <a:r>
              <a:rPr lang="fr-FR" dirty="0" err="1" smtClean="0">
                <a:solidFill>
                  <a:schemeClr val="tx2">
                    <a:lumMod val="50000"/>
                  </a:schemeClr>
                </a:solidFill>
              </a:rPr>
              <a:t>learning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 (IA) 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170" name="Picture 2" descr="⚠️ Symbole D&amp;#39;avertissement Emoj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" y="4773552"/>
            <a:ext cx="448276" cy="44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22513" y="4736080"/>
            <a:ext cx="725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L’intelligence artificielle ne fait pas de magie. La plupart du temps elle réplique juste le processus cognitif humain (parfois en mieux)</a:t>
            </a:r>
          </a:p>
        </p:txBody>
      </p:sp>
    </p:spTree>
    <p:extLst>
      <p:ext uri="{BB962C8B-B14F-4D97-AF65-F5344CB8AC3E}">
        <p14:creationId xmlns:p14="http://schemas.microsoft.com/office/powerpoint/2010/main" val="328335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310017"/>
            <a:ext cx="6480720" cy="688359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Comment marche le machine </a:t>
            </a:r>
            <a:r>
              <a:rPr lang="fr-FR" sz="2000" b="1" dirty="0" err="1" smtClean="0"/>
              <a:t>learning</a:t>
            </a:r>
            <a:r>
              <a:rPr lang="fr-FR" sz="2000" b="1" dirty="0" smtClean="0"/>
              <a:t> et avantage</a:t>
            </a:r>
            <a:endParaRPr lang="fr-FR" sz="2000" b="1" dirty="0"/>
          </a:p>
        </p:txBody>
      </p:sp>
      <p:sp>
        <p:nvSpPr>
          <p:cNvPr id="6" name="Espace réservé du texte 4"/>
          <p:cNvSpPr txBox="1">
            <a:spLocks/>
          </p:cNvSpPr>
          <p:nvPr/>
        </p:nvSpPr>
        <p:spPr>
          <a:xfrm>
            <a:off x="251520" y="998376"/>
            <a:ext cx="7724080" cy="112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66666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Le machine </a:t>
            </a:r>
            <a:r>
              <a:rPr lang="fr-FR" sz="1400" b="1" dirty="0" err="1" smtClean="0">
                <a:solidFill>
                  <a:schemeClr val="tx2">
                    <a:lumMod val="50000"/>
                  </a:schemeClr>
                </a:solidFill>
              </a:rPr>
              <a:t>learning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( apprentissage automatique) a été pensé pour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calquer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le</a:t>
            </a:r>
          </a:p>
          <a:p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comportement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cognitif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humain.  Les données 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(informations) qu’on lui donne lui </a:t>
            </a:r>
          </a:p>
          <a:p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servent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à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apprendre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pour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répondre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au mieux 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à</a:t>
            </a:r>
            <a:r>
              <a:rPr lang="fr-FR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la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question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posée, selon lui</a:t>
            </a:r>
            <a:endParaRPr lang="fr-FR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Espace réservé du texte 4"/>
          <p:cNvSpPr txBox="1">
            <a:spLocks/>
          </p:cNvSpPr>
          <p:nvPr/>
        </p:nvSpPr>
        <p:spPr>
          <a:xfrm>
            <a:off x="334459" y="2154961"/>
            <a:ext cx="7558202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66666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Reconnaitre si un aliment est </a:t>
            </a:r>
            <a:r>
              <a:rPr lang="fr-FR" sz="1400" dirty="0" err="1" smtClean="0">
                <a:solidFill>
                  <a:schemeClr val="tx2">
                    <a:lumMod val="50000"/>
                  </a:schemeClr>
                </a:solidFill>
              </a:rPr>
              <a:t>revalorisable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, humain vs apprentissage automatique</a:t>
            </a:r>
            <a:endParaRPr lang="fr-FR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063" y="2605411"/>
            <a:ext cx="796428" cy="79642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377" y="2605411"/>
            <a:ext cx="898544" cy="898544"/>
          </a:xfrm>
          <a:prstGeom prst="rect">
            <a:avLst/>
          </a:prstGeom>
        </p:spPr>
      </p:pic>
      <p:sp>
        <p:nvSpPr>
          <p:cNvPr id="10" name="Rectangle à coins arrondis 9"/>
          <p:cNvSpPr/>
          <p:nvPr/>
        </p:nvSpPr>
        <p:spPr>
          <a:xfrm>
            <a:off x="619064" y="3847081"/>
            <a:ext cx="3316425" cy="2845837"/>
          </a:xfrm>
          <a:prstGeom prst="roundRect">
            <a:avLst/>
          </a:prstGeom>
          <a:solidFill>
            <a:srgbClr val="00A8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 smtClean="0"/>
              <a:t>Il sait ce que veut dire </a:t>
            </a:r>
            <a:r>
              <a:rPr lang="fr-FR" sz="1200" dirty="0" err="1" smtClean="0"/>
              <a:t>revalorisable</a:t>
            </a:r>
            <a:endParaRPr lang="fr-FR" sz="1200" dirty="0" smtClean="0"/>
          </a:p>
          <a:p>
            <a:endParaRPr lang="fr-FR" sz="1200" dirty="0" smtClean="0"/>
          </a:p>
          <a:p>
            <a:r>
              <a:rPr lang="fr-FR" sz="1200" dirty="0" smtClean="0"/>
              <a:t>Se souvient des consignes qu’on lui a donné</a:t>
            </a:r>
          </a:p>
          <a:p>
            <a:endParaRPr lang="fr-FR" sz="1200" dirty="0"/>
          </a:p>
          <a:p>
            <a:r>
              <a:rPr lang="fr-FR" sz="1200" dirty="0" smtClean="0"/>
              <a:t>Sait lire donc regarde dans la liste ce qui est </a:t>
            </a:r>
            <a:r>
              <a:rPr lang="fr-FR" sz="1200" dirty="0" err="1" smtClean="0"/>
              <a:t>revalorisable</a:t>
            </a:r>
            <a:endParaRPr lang="fr-FR" sz="1200" dirty="0" smtClean="0"/>
          </a:p>
          <a:p>
            <a:endParaRPr lang="fr-FR" sz="1200" dirty="0"/>
          </a:p>
          <a:p>
            <a:r>
              <a:rPr lang="fr-FR" sz="1200" dirty="0" smtClean="0"/>
              <a:t>Utilise des informations de </a:t>
            </a:r>
            <a:r>
              <a:rPr lang="fr-FR" sz="1200" smtClean="0"/>
              <a:t>sens </a:t>
            </a:r>
            <a:r>
              <a:rPr lang="fr-FR" sz="1200" smtClean="0"/>
              <a:t>commun</a:t>
            </a:r>
          </a:p>
          <a:p>
            <a:endParaRPr lang="fr-FR" sz="1200" dirty="0" smtClean="0"/>
          </a:p>
          <a:p>
            <a:endParaRPr lang="fr-FR" sz="1200" dirty="0"/>
          </a:p>
          <a:p>
            <a:r>
              <a:rPr lang="fr-FR" sz="1200" dirty="0" smtClean="0"/>
              <a:t>Peu faire </a:t>
            </a:r>
            <a:r>
              <a:rPr lang="fr-FR" sz="1200" dirty="0"/>
              <a:t>des erreurs </a:t>
            </a:r>
            <a:r>
              <a:rPr lang="fr-FR" sz="1200" dirty="0" smtClean="0"/>
              <a:t>d’ inattention</a:t>
            </a:r>
            <a:endParaRPr lang="fr-FR" sz="1200" dirty="0"/>
          </a:p>
        </p:txBody>
      </p:sp>
      <p:sp>
        <p:nvSpPr>
          <p:cNvPr id="11" name="Rectangle 10"/>
          <p:cNvSpPr/>
          <p:nvPr/>
        </p:nvSpPr>
        <p:spPr>
          <a:xfrm>
            <a:off x="996318" y="3539304"/>
            <a:ext cx="25619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/>
              <a:t>L’employé du supermarché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3135" y="4252031"/>
            <a:ext cx="1119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53135" y="4618003"/>
            <a:ext cx="1119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53135" y="5149521"/>
            <a:ext cx="1119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653135" y="5703898"/>
            <a:ext cx="1119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4672179" y="3539304"/>
            <a:ext cx="2678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smtClean="0"/>
              <a:t>L’algorithme d’apprentissage</a:t>
            </a:r>
            <a:endParaRPr lang="fr-FR" b="1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4478524" y="3847081"/>
            <a:ext cx="3316425" cy="2845837"/>
          </a:xfrm>
          <a:prstGeom prst="roundRect">
            <a:avLst/>
          </a:prstGeom>
          <a:solidFill>
            <a:srgbClr val="00A8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 smtClean="0"/>
              <a:t>Apprend à partir des données qu’on lui fournit</a:t>
            </a:r>
          </a:p>
          <a:p>
            <a:endParaRPr lang="fr-FR" sz="1200" dirty="0"/>
          </a:p>
          <a:p>
            <a:r>
              <a:rPr lang="fr-FR" sz="1200" dirty="0" smtClean="0"/>
              <a:t>Est capable d’utiliser beaucoup plus d’informations qu’un humain</a:t>
            </a:r>
          </a:p>
          <a:p>
            <a:endParaRPr lang="fr-FR" sz="1200" dirty="0"/>
          </a:p>
          <a:p>
            <a:r>
              <a:rPr lang="fr-FR" sz="1200" dirty="0" smtClean="0"/>
              <a:t>Calcul lui-même quelles sont les informations optimales pour savoir si un produit est </a:t>
            </a:r>
            <a:r>
              <a:rPr lang="fr-FR" sz="1200" dirty="0" err="1" smtClean="0"/>
              <a:t>revalorisable</a:t>
            </a:r>
            <a:endParaRPr lang="fr-FR" sz="1200" dirty="0" smtClean="0"/>
          </a:p>
          <a:p>
            <a:endParaRPr lang="fr-FR" sz="1200" dirty="0"/>
          </a:p>
          <a:p>
            <a:r>
              <a:rPr lang="fr-FR" sz="1200" dirty="0" smtClean="0"/>
              <a:t>N’a pas besoin de formation longue pour apprendre( juste des données)</a:t>
            </a:r>
            <a:endParaRPr lang="fr-FR" sz="1200" dirty="0"/>
          </a:p>
        </p:txBody>
      </p:sp>
      <p:sp>
        <p:nvSpPr>
          <p:cNvPr id="18" name="Rectangle 17"/>
          <p:cNvSpPr/>
          <p:nvPr/>
        </p:nvSpPr>
        <p:spPr>
          <a:xfrm>
            <a:off x="653135" y="6274394"/>
            <a:ext cx="1119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85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539953" y="2359224"/>
            <a:ext cx="3793908" cy="138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fr-FR" dirty="0" smtClean="0"/>
              <a:t>Fil rouge avec Tesla</a:t>
            </a:r>
            <a:endParaRPr dirty="0"/>
          </a:p>
        </p:txBody>
      </p:sp>
      <p:sp>
        <p:nvSpPr>
          <p:cNvPr id="4" name="Google Shape;106;p18"/>
          <p:cNvSpPr txBox="1">
            <a:spLocks/>
          </p:cNvSpPr>
          <p:nvPr/>
        </p:nvSpPr>
        <p:spPr>
          <a:xfrm>
            <a:off x="1033128" y="3146105"/>
            <a:ext cx="6617974" cy="138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fr-FR" dirty="0"/>
              <a:t>1</a:t>
            </a:r>
            <a:r>
              <a:rPr lang="fr-FR" dirty="0" smtClean="0"/>
              <a:t>     Imaginer le cas d’usage</a:t>
            </a:r>
          </a:p>
          <a:p>
            <a:pPr>
              <a:buSzPct val="100000"/>
            </a:pPr>
            <a:r>
              <a:rPr lang="fr-FR" dirty="0"/>
              <a:t>2</a:t>
            </a:r>
            <a:r>
              <a:rPr lang="fr-FR" dirty="0" smtClean="0"/>
              <a:t>     Mesurer l’information nécessaire</a:t>
            </a:r>
          </a:p>
          <a:p>
            <a:pPr marL="457200" indent="-457200">
              <a:buSzPct val="100000"/>
              <a:buAutoNum type="arabicPlain" startAt="3"/>
            </a:pPr>
            <a:r>
              <a:rPr lang="fr-FR" dirty="0" smtClean="0"/>
              <a:t>Stocker et transformer la donnée</a:t>
            </a:r>
          </a:p>
          <a:p>
            <a:pPr marL="457200" indent="-457200">
              <a:buSzPct val="100000"/>
              <a:buAutoNum type="arabicPlain" startAt="3"/>
            </a:pPr>
            <a:r>
              <a:rPr lang="fr-FR" dirty="0" smtClean="0"/>
              <a:t>Automatiser le processus </a:t>
            </a:r>
          </a:p>
          <a:p>
            <a:pPr marL="457200" indent="-457200">
              <a:buSzPct val="100000"/>
              <a:buAutoNum type="arabicPlain" startAt="3"/>
            </a:pPr>
            <a:endParaRPr lang="fr-FR" dirty="0" smtClean="0"/>
          </a:p>
          <a:p>
            <a:pPr marL="457200" indent="-457200">
              <a:buSzPct val="100000"/>
              <a:buAutoNum type="arabicPlain" startAt="3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272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6480720" cy="682960"/>
          </a:xfrm>
        </p:spPr>
        <p:txBody>
          <a:bodyPr>
            <a:normAutofit/>
          </a:bodyPr>
          <a:lstStyle/>
          <a:p>
            <a:r>
              <a:rPr lang="fr-FR" sz="2000" dirty="0" smtClean="0"/>
              <a:t>Objectifs</a:t>
            </a:r>
            <a:r>
              <a:rPr lang="fr-FR" dirty="0" smtClean="0"/>
              <a:t> :</a:t>
            </a:r>
          </a:p>
          <a:p>
            <a:endParaRPr lang="fr-FR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606490" y="1362384"/>
            <a:ext cx="716591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Après ce cours vous… :</a:t>
            </a:r>
          </a:p>
          <a:p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Serez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capable d’intégrer la donnée comme source de valeur dans vos projets</a:t>
            </a:r>
          </a:p>
          <a:p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Comprendrez qu’il ne faut pas un master en informatique ou statistique pour comprendre ce qu’est la donnée et comment on peut l’utiliser</a:t>
            </a:r>
          </a:p>
          <a:p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Aurez des connaissances de base pour échanger avec des profils techniques dans les entreprises</a:t>
            </a:r>
          </a:p>
        </p:txBody>
      </p:sp>
      <p:sp>
        <p:nvSpPr>
          <p:cNvPr id="7" name="Organigramme : Processus 6"/>
          <p:cNvSpPr/>
          <p:nvPr/>
        </p:nvSpPr>
        <p:spPr>
          <a:xfrm>
            <a:off x="401215" y="2354424"/>
            <a:ext cx="111967" cy="46653"/>
          </a:xfrm>
          <a:prstGeom prst="flowChartProcess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rganigramme : Processus 7"/>
          <p:cNvSpPr/>
          <p:nvPr/>
        </p:nvSpPr>
        <p:spPr>
          <a:xfrm>
            <a:off x="401215" y="2993053"/>
            <a:ext cx="111967" cy="46653"/>
          </a:xfrm>
          <a:prstGeom prst="flowChartProcess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rganigramme : Processus 8"/>
          <p:cNvSpPr/>
          <p:nvPr/>
        </p:nvSpPr>
        <p:spPr>
          <a:xfrm>
            <a:off x="401215" y="3849396"/>
            <a:ext cx="111967" cy="46653"/>
          </a:xfrm>
          <a:prstGeom prst="flowChartProcess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10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7791468" cy="636307"/>
          </a:xfrm>
        </p:spPr>
        <p:txBody>
          <a:bodyPr>
            <a:normAutofit/>
          </a:bodyPr>
          <a:lstStyle/>
          <a:p>
            <a:r>
              <a:rPr lang="fr-FR" sz="2000" dirty="0"/>
              <a:t>Fil rouge avec l’exemple de tesla, la voiture autonome</a:t>
            </a:r>
          </a:p>
          <a:p>
            <a:endParaRPr lang="fr-FR" sz="2000" dirty="0"/>
          </a:p>
        </p:txBody>
      </p:sp>
      <p:sp>
        <p:nvSpPr>
          <p:cNvPr id="6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1587489"/>
            <a:ext cx="7791468" cy="4654691"/>
          </a:xfrm>
        </p:spPr>
        <p:txBody>
          <a:bodyPr>
            <a:normAutofit/>
          </a:bodyPr>
          <a:lstStyle/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Définir sa problématique et ses solutions avec le design </a:t>
            </a:r>
            <a:r>
              <a:rPr lang="fr-FR" sz="1400" dirty="0" err="1" smtClean="0">
                <a:solidFill>
                  <a:schemeClr val="tx2">
                    <a:lumMod val="50000"/>
                  </a:schemeClr>
                </a:solidFill>
              </a:rPr>
              <a:t>thinking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endParaRPr lang="fr-FR" sz="1400" dirty="0" smtClean="0"/>
          </a:p>
          <a:p>
            <a:r>
              <a:rPr lang="fr-FR" sz="1400" b="1" dirty="0" smtClean="0"/>
              <a:t>La problématique : </a:t>
            </a: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Comment pourrions nous réduire les accidents de voitures (fictif)</a:t>
            </a:r>
          </a:p>
          <a:p>
            <a:endParaRPr lang="fr-FR" sz="1400" dirty="0" smtClean="0"/>
          </a:p>
          <a:p>
            <a:r>
              <a:rPr lang="fr-FR" sz="1400" b="1" dirty="0" smtClean="0"/>
              <a:t>Solutions:</a:t>
            </a:r>
          </a:p>
          <a:p>
            <a:endParaRPr lang="fr-FR" sz="1400" dirty="0">
              <a:solidFill>
                <a:schemeClr val="tx2">
                  <a:lumMod val="50000"/>
                </a:schemeClr>
              </a:solidFill>
            </a:endParaRPr>
          </a:p>
          <a:p>
            <a:pPr marL="514350" indent="-285750">
              <a:buFontTx/>
              <a:buChar char="-"/>
            </a:pP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Renforcer la solidité des voitures</a:t>
            </a:r>
          </a:p>
          <a:p>
            <a:pPr marL="514350" indent="-285750">
              <a:buFontTx/>
              <a:buChar char="-"/>
            </a:pP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Embaucher des voituriers privés</a:t>
            </a:r>
          </a:p>
          <a:p>
            <a:pPr marL="514350" indent="-285750">
              <a:buFontTx/>
              <a:buChar char="-"/>
            </a:pP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Créer une voiture avec une conduite autonome :</a:t>
            </a:r>
          </a:p>
          <a:p>
            <a:pPr marL="228600" indent="0"/>
            <a:r>
              <a:rPr lang="fr-FR" sz="1400" b="1" dirty="0"/>
              <a:t>	</a:t>
            </a:r>
            <a:endParaRPr lang="fr-FR" sz="1400" b="1" dirty="0" smtClean="0"/>
          </a:p>
          <a:p>
            <a:pPr marL="228600" indent="0"/>
            <a:r>
              <a:rPr lang="fr-FR" sz="1400" b="1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Bande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blanche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connectée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tout au long de la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route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pour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guider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la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voiture</a:t>
            </a:r>
          </a:p>
          <a:p>
            <a:pPr marL="228600" indent="0"/>
            <a:r>
              <a:rPr lang="fr-FR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  	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Voiture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inter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connecté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entre elle</a:t>
            </a:r>
          </a:p>
          <a:p>
            <a:pPr marL="228600" indent="0"/>
            <a:r>
              <a:rPr lang="fr-FR" sz="1400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Algorithme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d’apprentissage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qui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copie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la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conduite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humaine</a:t>
            </a:r>
          </a:p>
          <a:p>
            <a:pPr marL="228600" indent="0"/>
            <a:endParaRPr lang="fr-FR" sz="1400" dirty="0"/>
          </a:p>
        </p:txBody>
      </p:sp>
      <p:sp>
        <p:nvSpPr>
          <p:cNvPr id="12" name="Organigramme : Processus 11"/>
          <p:cNvSpPr/>
          <p:nvPr/>
        </p:nvSpPr>
        <p:spPr>
          <a:xfrm>
            <a:off x="568960" y="4399279"/>
            <a:ext cx="111760" cy="1085215"/>
          </a:xfrm>
          <a:prstGeom prst="flowChartProcess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>
            <a:off x="680720" y="4775200"/>
            <a:ext cx="508000" cy="142240"/>
          </a:xfrm>
          <a:prstGeom prst="rightArrow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droite 13"/>
          <p:cNvSpPr/>
          <p:nvPr/>
        </p:nvSpPr>
        <p:spPr>
          <a:xfrm>
            <a:off x="680720" y="5074920"/>
            <a:ext cx="508000" cy="142240"/>
          </a:xfrm>
          <a:prstGeom prst="rightArrow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droite 14"/>
          <p:cNvSpPr/>
          <p:nvPr/>
        </p:nvSpPr>
        <p:spPr>
          <a:xfrm>
            <a:off x="680720" y="5378450"/>
            <a:ext cx="508000" cy="142240"/>
          </a:xfrm>
          <a:prstGeom prst="rightArrow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18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21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7791468" cy="636307"/>
          </a:xfrm>
        </p:spPr>
        <p:txBody>
          <a:bodyPr>
            <a:normAutofit/>
          </a:bodyPr>
          <a:lstStyle/>
          <a:p>
            <a:r>
              <a:rPr lang="fr-FR" sz="2000" dirty="0"/>
              <a:t>Mesurer l’information nécessaire</a:t>
            </a:r>
          </a:p>
        </p:txBody>
      </p:sp>
      <p:sp>
        <p:nvSpPr>
          <p:cNvPr id="6" name="Espace réservé du texte 4"/>
          <p:cNvSpPr>
            <a:spLocks noGrp="1"/>
          </p:cNvSpPr>
          <p:nvPr>
            <p:ph type="body" idx="2"/>
          </p:nvPr>
        </p:nvSpPr>
        <p:spPr>
          <a:xfrm>
            <a:off x="654846" y="1429166"/>
            <a:ext cx="7388142" cy="833450"/>
          </a:xfrm>
        </p:spPr>
        <p:txBody>
          <a:bodyPr>
            <a:normAutofit/>
          </a:bodyPr>
          <a:lstStyle/>
          <a:p>
            <a:pPr marL="228600" indent="0"/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Généralement, le plus simple pour identifier les informations  dont nous avons besoins est d’observer celles qui sont utilisées par un Homme pour réaliser la tache.</a:t>
            </a:r>
            <a:endParaRPr lang="fr-FR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170" name="Picture 2" descr="Le Régal A5 - A5s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7" y="1061633"/>
            <a:ext cx="784258" cy="7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texte 4"/>
          <p:cNvSpPr>
            <a:spLocks noGrp="1"/>
          </p:cNvSpPr>
          <p:nvPr>
            <p:ph type="body" idx="2"/>
          </p:nvPr>
        </p:nvSpPr>
        <p:spPr>
          <a:xfrm>
            <a:off x="654846" y="2506794"/>
            <a:ext cx="7388142" cy="520186"/>
          </a:xfrm>
        </p:spPr>
        <p:txBody>
          <a:bodyPr>
            <a:normAutofit/>
          </a:bodyPr>
          <a:lstStyle/>
          <a:p>
            <a:pPr marL="228600" indent="0"/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En conduisant qu’est ce que mon utilisateur fait?</a:t>
            </a:r>
          </a:p>
          <a:p>
            <a:pPr marL="228600" indent="0"/>
            <a:endParaRPr lang="fr-FR" sz="1400" dirty="0"/>
          </a:p>
          <a:p>
            <a:pPr marL="228600" indent="0"/>
            <a:endParaRPr lang="fr-FR" sz="1400" dirty="0"/>
          </a:p>
        </p:txBody>
      </p:sp>
      <p:sp>
        <p:nvSpPr>
          <p:cNvPr id="3" name="Rectangle 2"/>
          <p:cNvSpPr/>
          <p:nvPr/>
        </p:nvSpPr>
        <p:spPr>
          <a:xfrm>
            <a:off x="654846" y="3414439"/>
            <a:ext cx="738814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0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Il regarde au loin pour prendre des informations</a:t>
            </a:r>
          </a:p>
          <a:p>
            <a:pPr marL="228600" indent="0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Surveille sa vitesse</a:t>
            </a:r>
          </a:p>
          <a:p>
            <a:pPr marL="228600" indent="0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Penser à regarder ses angles morts</a:t>
            </a:r>
          </a:p>
          <a:p>
            <a:pPr marL="228600" indent="0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Avoir l’oreille attentive </a:t>
            </a:r>
          </a:p>
          <a:p>
            <a:pPr marL="228600" indent="0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…</a:t>
            </a:r>
          </a:p>
          <a:p>
            <a:pPr marL="228600" indent="0"/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28600" indent="0"/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 marL="228600" indent="0"/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28600" indent="0"/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 marL="228600" indent="0"/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Comment peut-on mesurer ses informations pour les transformées en données?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867963" y="5144976"/>
            <a:ext cx="6961908" cy="809333"/>
          </a:xfrm>
          <a:prstGeom prst="roundRect">
            <a:avLst/>
          </a:prstGeom>
          <a:solidFill>
            <a:srgbClr val="00A8B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69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22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42190" y="418052"/>
            <a:ext cx="7586194" cy="860240"/>
          </a:xfrm>
        </p:spPr>
        <p:txBody>
          <a:bodyPr>
            <a:normAutofit/>
          </a:bodyPr>
          <a:lstStyle/>
          <a:p>
            <a:r>
              <a:rPr lang="fr-FR" sz="2000" dirty="0" smtClean="0"/>
              <a:t>Tesla exemple pour mesurer les informations de conduites</a:t>
            </a:r>
            <a:endParaRPr lang="fr-FR" sz="2000" dirty="0"/>
          </a:p>
        </p:txBody>
      </p:sp>
      <p:pic>
        <p:nvPicPr>
          <p:cNvPr id="8194" name="Picture 2" descr="AutoPilot 2.0 ou comment Tesla équipe ses voitures pour la conduite auton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335"/>
            <a:ext cx="8322906" cy="468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73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23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422911"/>
            <a:ext cx="7138326" cy="794927"/>
          </a:xfrm>
        </p:spPr>
        <p:txBody>
          <a:bodyPr>
            <a:normAutofit/>
          </a:bodyPr>
          <a:lstStyle/>
          <a:p>
            <a:r>
              <a:rPr lang="fr-FR" sz="2000" dirty="0" smtClean="0"/>
              <a:t>Algorithme d’apprentissage automatique pour détecter ce qu’il y a sur un image</a:t>
            </a:r>
            <a:endParaRPr lang="fr-FR" sz="2000" dirty="0"/>
          </a:p>
        </p:txBody>
      </p:sp>
      <p:pic>
        <p:nvPicPr>
          <p:cNvPr id="9218" name="Picture 2" descr="Tesla Filed Patent &amp;#39;Enhanced object detection for autonomous vehic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54" y="2658834"/>
            <a:ext cx="57150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25150" y="1698170"/>
            <a:ext cx="58596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Trouver la bonne question à laquelle l’algorithme va répondre :</a:t>
            </a: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Quels sont les éléments présents sur mon image?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045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24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6480720" cy="766935"/>
          </a:xfrm>
        </p:spPr>
        <p:txBody>
          <a:bodyPr>
            <a:normAutofit/>
          </a:bodyPr>
          <a:lstStyle/>
          <a:p>
            <a:r>
              <a:rPr lang="fr-FR" sz="2000" dirty="0" smtClean="0"/>
              <a:t>Automatiser le processus</a:t>
            </a:r>
            <a:endParaRPr lang="fr-FR" sz="2000" dirty="0"/>
          </a:p>
        </p:txBody>
      </p:sp>
      <p:sp>
        <p:nvSpPr>
          <p:cNvPr id="7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1120957"/>
            <a:ext cx="8351304" cy="5391810"/>
          </a:xfrm>
        </p:spPr>
        <p:txBody>
          <a:bodyPr>
            <a:noAutofit/>
          </a:bodyPr>
          <a:lstStyle/>
          <a:p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Comment?</a:t>
            </a: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Les caméras et radar de la voiture scan l’environnement </a:t>
            </a:r>
          </a:p>
          <a:p>
            <a:endParaRPr lang="fr-FR" sz="14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La voiture récolte les informations associées, photos, distance avec les objets qui gravitent autour</a:t>
            </a:r>
          </a:p>
          <a:p>
            <a:endParaRPr lang="fr-FR" sz="14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Un </a:t>
            </a:r>
            <a:r>
              <a:rPr lang="fr-FR" sz="1400" dirty="0" err="1" smtClean="0">
                <a:solidFill>
                  <a:schemeClr val="tx2">
                    <a:lumMod val="50000"/>
                  </a:schemeClr>
                </a:solidFill>
              </a:rPr>
              <a:t>algorithm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d’apprentissage automatique détecte les objets présent sur les photos et les informations du radar y sont associées pour calculer la distance</a:t>
            </a:r>
          </a:p>
          <a:p>
            <a:endParaRPr lang="fr-FR" sz="14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La voiture est à minima au même niveau de connaissance que le chauffeur</a:t>
            </a:r>
          </a:p>
          <a:p>
            <a:endParaRPr lang="fr-FR" sz="1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RPA:</a:t>
            </a:r>
            <a:endParaRPr lang="fr-FR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Maintenant la prise de décision se fait avec des règles inscrites</a:t>
            </a:r>
          </a:p>
          <a:p>
            <a:endParaRPr lang="fr-FR" sz="14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Si je suis à temps de distance d’une voiture avec t’elle vitesse faire XXXXX</a:t>
            </a: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Si un piéton se situe au milieu de la route je dois faire XXXX</a:t>
            </a: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….</a:t>
            </a:r>
          </a:p>
          <a:p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Meilleurs qu’un humain?</a:t>
            </a:r>
            <a:endParaRPr lang="fr-FR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Réaliser ce processus remplace le conduite humaine et traite plus d’</a:t>
            </a:r>
            <a:r>
              <a:rPr lang="fr-FR" sz="1400" dirty="0" err="1" smtClean="0">
                <a:solidFill>
                  <a:schemeClr val="tx2">
                    <a:lumMod val="50000"/>
                  </a:schemeClr>
                </a:solidFill>
              </a:rPr>
              <a:t>infomations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( 200 images secondes)</a:t>
            </a:r>
            <a:endParaRPr lang="fr-FR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98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25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397442" y="3234817"/>
            <a:ext cx="6480720" cy="583298"/>
          </a:xfrm>
        </p:spPr>
        <p:txBody>
          <a:bodyPr>
            <a:normAutofit/>
          </a:bodyPr>
          <a:lstStyle/>
          <a:p>
            <a:r>
              <a:rPr lang="fr-FR" sz="1600" dirty="0">
                <a:solidFill>
                  <a:schemeClr val="tx2">
                    <a:lumMod val="50000"/>
                  </a:schemeClr>
                </a:solidFill>
              </a:rPr>
              <a:t>https://www.tesla.com/fr_fr/model3/design#overview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453" y="1755755"/>
            <a:ext cx="73388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solidFill>
                  <a:schemeClr val="tx2">
                    <a:lumMod val="50000"/>
                  </a:schemeClr>
                </a:solidFill>
                <a:hlinkClick r:id="rId2"/>
              </a:rPr>
              <a:t>https://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  <a:hlinkClick r:id="rId2"/>
              </a:rPr>
              <a:t>www.tesla.com/fr_FR/A</a:t>
            </a:r>
            <a:endParaRPr lang="fr-FR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600" dirty="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www.tesla.com/sites/default/files/images/careers/autopilot/network.mp4</a:t>
            </a:r>
            <a:endParaRPr lang="fr-FR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2251" y="1030985"/>
            <a:ext cx="5339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chemeClr val="tx2">
                    <a:lumMod val="50000"/>
                  </a:schemeClr>
                </a:solidFill>
              </a:rPr>
              <a:t>Exemple traitement d’information par une tesla</a:t>
            </a:r>
            <a:endParaRPr lang="fr-FR" sz="1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2251" y="2540825"/>
            <a:ext cx="4891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chemeClr val="tx2">
                    <a:lumMod val="50000"/>
                  </a:schemeClr>
                </a:solidFill>
              </a:rPr>
              <a:t>Business model de tesla et de ses voitures</a:t>
            </a:r>
            <a:endParaRPr lang="fr-FR" sz="18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49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/>
        </p:nvSpPr>
        <p:spPr>
          <a:xfrm>
            <a:off x="1691680" y="2816870"/>
            <a:ext cx="3960440" cy="133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disruptcampus@univ-nantes.fr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Tél: 06 40 77 44 12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disruptcampusnantes.com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4" descr="C:\Users\ragouet-e\Desktop\Communication DCN\Elements graphiques\Partenaires\partenaires-defonce-dcnPlan de travail 1.png"/>
          <p:cNvPicPr preferRelativeResize="0"/>
          <p:nvPr/>
        </p:nvPicPr>
        <p:blipFill rotWithShape="1">
          <a:blip r:embed="rId4">
            <a:alphaModFix/>
          </a:blip>
          <a:srcRect r="35251"/>
          <a:stretch/>
        </p:blipFill>
        <p:spPr>
          <a:xfrm>
            <a:off x="433511" y="4941168"/>
            <a:ext cx="4509803" cy="156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 descr="C:\Users\ragouet-e\Desktop\Communication DCN\Présentation\Présentation étudiants\images\instagram.png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38239" y="1969436"/>
            <a:ext cx="614871" cy="61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 descr="C:\Users\ragouet-e\Desktop\Communication DCN\Présentation\Présentation étudiants\images\twitter.png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35696" y="1969436"/>
            <a:ext cx="622180" cy="62218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3768188" y="1808758"/>
            <a:ext cx="3960440" cy="133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@DisruptCampus44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@disruptcampusnantes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82" y="1112108"/>
            <a:ext cx="9154982" cy="51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86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5" y="1198606"/>
            <a:ext cx="9096605" cy="511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21961" y="1366432"/>
            <a:ext cx="715449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‘La donnée, nouvel or noir du 21e siècle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‘La donnée est désormais considérée comme une nouvelle matière première dans l’économie numérique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‘Le nouvel or noir du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</a:rPr>
              <a:t>big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data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‘La donnée est le nouvel or noir de l’économie numérique’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2"/>
            <a:ext cx="6480720" cy="502215"/>
          </a:xfrm>
        </p:spPr>
        <p:txBody>
          <a:bodyPr>
            <a:normAutofit/>
          </a:bodyPr>
          <a:lstStyle/>
          <a:p>
            <a:r>
              <a:rPr lang="fr-FR" sz="2000" dirty="0" smtClean="0"/>
              <a:t>Contexte : </a:t>
            </a:r>
            <a:endParaRPr lang="fr-FR" sz="2000" dirty="0"/>
          </a:p>
          <a:p>
            <a:endParaRPr lang="fr-FR" dirty="0"/>
          </a:p>
          <a:p>
            <a:endParaRPr lang="fr-FR" sz="1200" dirty="0" smtClean="0"/>
          </a:p>
          <a:p>
            <a:endParaRPr lang="fr-FR" sz="12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266" name="Picture 2" descr="Monde des grandes écoles et universités - Pour les managers de dem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874" y="1318160"/>
            <a:ext cx="794786" cy="41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ichier:Le monde diplomatique logo.svg — Wikipé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342" y="2085933"/>
            <a:ext cx="1104058" cy="29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ontacter le journal LE FIGARO | Écrire à la rédaction #LeFigaro –  www.artistes-productions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355" y="2909360"/>
            <a:ext cx="1104453" cy="54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La presse parle de Sowefund | Investissement innova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045" y="3554083"/>
            <a:ext cx="567494" cy="40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92454" y="5663970"/>
            <a:ext cx="48397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rgbClr val="FFC000"/>
                </a:solidFill>
              </a:rPr>
              <a:t>Comment faire ressortir la valeur des données?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1892454" y="5477986"/>
            <a:ext cx="5133497" cy="71437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21961" y="4571680"/>
            <a:ext cx="7279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‘La donnée n’a pas de valeur intrinsèque mais elle est conditionnelle’</a:t>
            </a:r>
            <a:endParaRPr lang="fr-FR" dirty="0"/>
          </a:p>
          <a:p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3670765" y="4168828"/>
            <a:ext cx="1576873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3523910" y="1111279"/>
            <a:ext cx="1576873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47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633260" y="2695126"/>
            <a:ext cx="3215410" cy="1326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fr-FR" dirty="0" smtClean="0"/>
              <a:t>Histoire du traitement de la donnée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906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ftr" idx="11"/>
          </p:nvPr>
        </p:nvSpPr>
        <p:spPr>
          <a:xfrm>
            <a:off x="251520" y="638132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Disrupt' Campus Nantes</a:t>
            </a:r>
            <a:endParaRPr/>
          </a:p>
        </p:txBody>
      </p:sp>
      <p:sp>
        <p:nvSpPr>
          <p:cNvPr id="2" name="Flèche droite 1"/>
          <p:cNvSpPr/>
          <p:nvPr/>
        </p:nvSpPr>
        <p:spPr>
          <a:xfrm>
            <a:off x="1073556" y="3020290"/>
            <a:ext cx="7722649" cy="683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2768965" y="2273509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rganigramme : Connecteur page suivante 6"/>
          <p:cNvSpPr/>
          <p:nvPr/>
        </p:nvSpPr>
        <p:spPr>
          <a:xfrm>
            <a:off x="2460616" y="1682382"/>
            <a:ext cx="616698" cy="591127"/>
          </a:xfrm>
          <a:prstGeom prst="flowChartOffpage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2447824" y="3664263"/>
            <a:ext cx="160396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solidFill>
                  <a:schemeClr val="tx2">
                    <a:lumMod val="50000"/>
                  </a:schemeClr>
                </a:solidFill>
              </a:rPr>
              <a:t>Déterminer le ratio eau/sable pour trainer les blocs</a:t>
            </a:r>
            <a:endParaRPr lang="fr-F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8" name="Connecteur droit 7"/>
          <p:cNvCxnSpPr/>
          <p:nvPr/>
        </p:nvCxnSpPr>
        <p:spPr>
          <a:xfrm flipV="1">
            <a:off x="1445160" y="2256744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rganigramme : Connecteur page suivante 8"/>
          <p:cNvSpPr/>
          <p:nvPr/>
        </p:nvSpPr>
        <p:spPr>
          <a:xfrm>
            <a:off x="1136811" y="1665617"/>
            <a:ext cx="616698" cy="591127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V="1">
            <a:off x="5295186" y="2264616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rganigramme : Connecteur page suivante 10"/>
          <p:cNvSpPr/>
          <p:nvPr/>
        </p:nvSpPr>
        <p:spPr>
          <a:xfrm>
            <a:off x="4986837" y="1673489"/>
            <a:ext cx="616698" cy="591127"/>
          </a:xfrm>
          <a:prstGeom prst="flowChartOffpage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/>
          <p:cNvCxnSpPr/>
          <p:nvPr/>
        </p:nvCxnSpPr>
        <p:spPr>
          <a:xfrm flipV="1">
            <a:off x="6832177" y="2264616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Connecteur page suivante 12"/>
          <p:cNvSpPr/>
          <p:nvPr/>
        </p:nvSpPr>
        <p:spPr>
          <a:xfrm>
            <a:off x="6523828" y="1673489"/>
            <a:ext cx="616698" cy="591127"/>
          </a:xfrm>
          <a:prstGeom prst="flowChartOffpage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/>
          <p:cNvCxnSpPr/>
          <p:nvPr/>
        </p:nvCxnSpPr>
        <p:spPr>
          <a:xfrm flipV="1">
            <a:off x="8129755" y="2279478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rganigramme : Connecteur page suivante 14"/>
          <p:cNvSpPr/>
          <p:nvPr/>
        </p:nvSpPr>
        <p:spPr>
          <a:xfrm>
            <a:off x="7821406" y="1688351"/>
            <a:ext cx="616698" cy="591127"/>
          </a:xfrm>
          <a:prstGeom prst="flowChartOffpage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15"/>
          <p:cNvCxnSpPr/>
          <p:nvPr/>
        </p:nvCxnSpPr>
        <p:spPr>
          <a:xfrm flipV="1">
            <a:off x="7140526" y="3407386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6716081" y="4321786"/>
            <a:ext cx="814087" cy="740662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/>
        </p:nvCxnSpPr>
        <p:spPr>
          <a:xfrm flipV="1">
            <a:off x="8390388" y="3481635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7982118" y="4396035"/>
            <a:ext cx="814087" cy="740662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/>
          <p:cNvCxnSpPr/>
          <p:nvPr/>
        </p:nvCxnSpPr>
        <p:spPr>
          <a:xfrm flipV="1">
            <a:off x="7773690" y="3557250"/>
            <a:ext cx="0" cy="395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/>
        </p:nvSpPr>
        <p:spPr>
          <a:xfrm>
            <a:off x="7378136" y="3951455"/>
            <a:ext cx="814087" cy="740662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 flipV="1">
            <a:off x="4097514" y="3560977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3689244" y="4475377"/>
            <a:ext cx="814087" cy="740662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0" y="1650793"/>
            <a:ext cx="11368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smtClean="0">
                <a:solidFill>
                  <a:schemeClr val="accent6">
                    <a:lumMod val="50000"/>
                  </a:schemeClr>
                </a:solidFill>
              </a:rPr>
              <a:t>Histoire de </a:t>
            </a:r>
          </a:p>
          <a:p>
            <a:r>
              <a:rPr lang="fr-FR" sz="1100" b="1" dirty="0" smtClean="0">
                <a:solidFill>
                  <a:schemeClr val="accent6">
                    <a:lumMod val="50000"/>
                  </a:schemeClr>
                </a:solidFill>
              </a:rPr>
              <a:t>la donnée</a:t>
            </a:r>
            <a:endParaRPr lang="fr-FR" sz="11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31627" y="4827111"/>
            <a:ext cx="1073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smtClean="0">
                <a:solidFill>
                  <a:schemeClr val="accent6">
                    <a:lumMod val="50000"/>
                  </a:schemeClr>
                </a:solidFill>
              </a:rPr>
              <a:t>Traitement de la donnée</a:t>
            </a:r>
            <a:endParaRPr lang="fr-FR" sz="11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2142258" y="1277637"/>
            <a:ext cx="1253414" cy="32708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Egyptien </a:t>
            </a:r>
            <a:endParaRPr lang="fr-FR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818453" y="1277637"/>
            <a:ext cx="1253414" cy="32708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Sumérien </a:t>
            </a:r>
            <a:endParaRPr lang="fr-FR" dirty="0"/>
          </a:p>
        </p:txBody>
      </p:sp>
      <p:sp>
        <p:nvSpPr>
          <p:cNvPr id="30" name="Rectangle à coins arrondis 29"/>
          <p:cNvSpPr/>
          <p:nvPr/>
        </p:nvSpPr>
        <p:spPr>
          <a:xfrm>
            <a:off x="4668478" y="1262273"/>
            <a:ext cx="1253414" cy="32708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Anglais </a:t>
            </a:r>
            <a:endParaRPr lang="fr-FR" dirty="0"/>
          </a:p>
        </p:txBody>
      </p:sp>
      <p:sp>
        <p:nvSpPr>
          <p:cNvPr id="31" name="Rectangle à coins arrondis 30"/>
          <p:cNvSpPr/>
          <p:nvPr/>
        </p:nvSpPr>
        <p:spPr>
          <a:xfrm>
            <a:off x="6205470" y="1266525"/>
            <a:ext cx="1253414" cy="32708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Finance </a:t>
            </a:r>
            <a:endParaRPr lang="fr-FR" dirty="0"/>
          </a:p>
        </p:txBody>
      </p:sp>
      <p:sp>
        <p:nvSpPr>
          <p:cNvPr id="32" name="Rectangle à coins arrondis 31"/>
          <p:cNvSpPr/>
          <p:nvPr/>
        </p:nvSpPr>
        <p:spPr>
          <a:xfrm>
            <a:off x="7568405" y="1268046"/>
            <a:ext cx="1253414" cy="32708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Entreprises 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986916" y="3552345"/>
            <a:ext cx="13232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tx2">
                    <a:lumMod val="50000"/>
                  </a:schemeClr>
                </a:solidFill>
              </a:rPr>
              <a:t>Recensement de la population pour distribuer la nourriture</a:t>
            </a:r>
            <a:endParaRPr lang="fr-F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689244" y="2459644"/>
            <a:ext cx="180207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solidFill>
                  <a:schemeClr val="tx2">
                    <a:lumMod val="50000"/>
                  </a:schemeClr>
                </a:solidFill>
              </a:rPr>
              <a:t>Enquête démographique pour orienter les politiques publiques</a:t>
            </a:r>
            <a:endParaRPr lang="fr-F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425772" y="2424378"/>
            <a:ext cx="18020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solidFill>
                  <a:schemeClr val="tx2">
                    <a:lumMod val="50000"/>
                  </a:schemeClr>
                </a:solidFill>
              </a:rPr>
              <a:t>Proposition de service basé sur la donnée</a:t>
            </a:r>
            <a:endParaRPr lang="fr-F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391385" y="5246537"/>
            <a:ext cx="18020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solidFill>
                  <a:schemeClr val="tx2">
                    <a:lumMod val="50000"/>
                  </a:schemeClr>
                </a:solidFill>
              </a:rPr>
              <a:t>Traitement manuel des données</a:t>
            </a:r>
            <a:endParaRPr lang="fr-F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530881" y="2492664"/>
            <a:ext cx="180207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solidFill>
                  <a:schemeClr val="tx2">
                    <a:lumMod val="50000"/>
                  </a:schemeClr>
                </a:solidFill>
              </a:rPr>
              <a:t>Analyse des prix de marché pour mieux le prédire</a:t>
            </a:r>
            <a:endParaRPr lang="fr-F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205470" y="5091400"/>
            <a:ext cx="18020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solidFill>
                  <a:schemeClr val="tx2">
                    <a:lumMod val="50000"/>
                  </a:schemeClr>
                </a:solidFill>
              </a:rPr>
              <a:t>Langage de manipulation de donnée</a:t>
            </a:r>
            <a:endParaRPr lang="fr-F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9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278195"/>
            <a:ext cx="8360635" cy="776266"/>
          </a:xfrm>
        </p:spPr>
        <p:txBody>
          <a:bodyPr>
            <a:normAutofit/>
          </a:bodyPr>
          <a:lstStyle/>
          <a:p>
            <a:r>
              <a:rPr lang="fr-FR" sz="2000" dirty="0"/>
              <a:t>Frise chronologique de </a:t>
            </a:r>
            <a:r>
              <a:rPr lang="fr-FR" sz="2000" dirty="0" smtClean="0"/>
              <a:t>l’utilisation de la </a:t>
            </a:r>
            <a:r>
              <a:rPr lang="fr-FR" sz="2000" dirty="0"/>
              <a:t>donnée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539953" y="2359224"/>
            <a:ext cx="3793908" cy="138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fr-FR" dirty="0" smtClean="0"/>
              <a:t>L’information et la valeur quelle procure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362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79512" y="2187270"/>
            <a:ext cx="7670170" cy="4413380"/>
          </a:xfrm>
        </p:spPr>
        <p:txBody>
          <a:bodyPr>
            <a:normAutofit/>
          </a:bodyPr>
          <a:lstStyle/>
          <a:p>
            <a:endParaRPr lang="fr-FR" sz="1400" dirty="0"/>
          </a:p>
          <a:p>
            <a:pPr marL="228600" indent="0"/>
            <a:r>
              <a:rPr lang="fr-FR" sz="1400" b="1" dirty="0" smtClean="0"/>
              <a:t>Mesurer un phénomène</a:t>
            </a:r>
          </a:p>
          <a:p>
            <a:pPr marL="571500" indent="-342900">
              <a:buFontTx/>
              <a:buChar char="-"/>
            </a:pPr>
            <a:endParaRPr lang="fr-FR" sz="1400" dirty="0"/>
          </a:p>
          <a:p>
            <a:pPr marL="228600" indent="0"/>
            <a:r>
              <a:rPr lang="fr-FR" sz="1400" dirty="0" smtClean="0"/>
              <a:t>   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Capacité à produire des indicateurs pour mesurer un phénomène.</a:t>
            </a:r>
          </a:p>
          <a:p>
            <a:pPr marL="228600" indent="0"/>
            <a:endParaRPr lang="fr-FR" sz="1400" dirty="0" smtClean="0"/>
          </a:p>
          <a:p>
            <a:pPr marL="228600" indent="0"/>
            <a:r>
              <a:rPr lang="fr-FR" sz="1400" b="1" dirty="0" smtClean="0"/>
              <a:t>Comprendre un phénomène</a:t>
            </a:r>
          </a:p>
          <a:p>
            <a:pPr marL="228600" indent="0"/>
            <a:endParaRPr lang="fr-FR" sz="1400" dirty="0" smtClean="0"/>
          </a:p>
          <a:p>
            <a:pPr marL="228600" indent="0"/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Analyser des informations et en tirer des résultats</a:t>
            </a:r>
          </a:p>
          <a:p>
            <a:pPr marL="228600" indent="0"/>
            <a:endParaRPr lang="fr-FR" sz="1400" dirty="0"/>
          </a:p>
          <a:p>
            <a:pPr marL="228600" indent="0"/>
            <a:r>
              <a:rPr lang="fr-FR" sz="1400" b="1" dirty="0" smtClean="0"/>
              <a:t>Automatiser une tache répétitive</a:t>
            </a:r>
          </a:p>
          <a:p>
            <a:pPr marL="228600" indent="0"/>
            <a:endParaRPr lang="fr-FR" sz="1400" b="1" dirty="0" smtClean="0"/>
          </a:p>
          <a:p>
            <a:pPr marL="228600" indent="0"/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Externaliser le processus de certaines taches grâce à des algorithmes </a:t>
            </a:r>
          </a:p>
          <a:p>
            <a:pPr marL="228600" indent="0"/>
            <a:r>
              <a:rPr lang="fr-FR" sz="1400" dirty="0" smtClean="0"/>
              <a:t> </a:t>
            </a:r>
            <a:endParaRPr lang="fr-FR" sz="1400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557943" y="494589"/>
            <a:ext cx="29193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/>
              <a:t>La valeur des données </a:t>
            </a:r>
            <a:endParaRPr lang="fr-FR" sz="2000" dirty="0"/>
          </a:p>
        </p:txBody>
      </p:sp>
      <p:sp>
        <p:nvSpPr>
          <p:cNvPr id="4" name="Ellipse 3"/>
          <p:cNvSpPr/>
          <p:nvPr/>
        </p:nvSpPr>
        <p:spPr>
          <a:xfrm>
            <a:off x="83569" y="2472612"/>
            <a:ext cx="391886" cy="3825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1</a:t>
            </a:r>
            <a:endParaRPr lang="fr-FR" b="1" dirty="0"/>
          </a:p>
        </p:txBody>
      </p:sp>
      <p:sp>
        <p:nvSpPr>
          <p:cNvPr id="7" name="Ellipse 6"/>
          <p:cNvSpPr/>
          <p:nvPr/>
        </p:nvSpPr>
        <p:spPr>
          <a:xfrm>
            <a:off x="83569" y="3498979"/>
            <a:ext cx="391886" cy="3825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2</a:t>
            </a:r>
            <a:endParaRPr lang="fr-FR" b="1" dirty="0"/>
          </a:p>
        </p:txBody>
      </p:sp>
      <p:sp>
        <p:nvSpPr>
          <p:cNvPr id="8" name="Ellipse 7"/>
          <p:cNvSpPr/>
          <p:nvPr/>
        </p:nvSpPr>
        <p:spPr>
          <a:xfrm>
            <a:off x="83569" y="4525346"/>
            <a:ext cx="391886" cy="3825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3</a:t>
            </a: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3523910" y="1967773"/>
            <a:ext cx="1576873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523910" y="1111279"/>
            <a:ext cx="1576873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32250" y="1356742"/>
            <a:ext cx="6764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La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donnée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n’ayant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pas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de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valeur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intrinsèque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étudions les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cas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où elles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apportent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de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la </a:t>
            </a:r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valeur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823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19" y="548682"/>
            <a:ext cx="8360635" cy="776266"/>
          </a:xfrm>
        </p:spPr>
        <p:txBody>
          <a:bodyPr>
            <a:normAutofit/>
          </a:bodyPr>
          <a:lstStyle/>
          <a:p>
            <a:r>
              <a:rPr lang="fr-FR" sz="2000" dirty="0" smtClean="0"/>
              <a:t>Mesurer un phénomène</a:t>
            </a:r>
            <a:endParaRPr lang="fr-FR" sz="20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364" y="6155027"/>
            <a:ext cx="1264361" cy="9028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99390" y="1182574"/>
            <a:ext cx="623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Besoin :</a:t>
            </a:r>
          </a:p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Les agriculteurs ont besoin de connaitre des données météo afin de savoir s’ils peuvent récolter leurs champs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374" y="2658587"/>
            <a:ext cx="785634" cy="576747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32111" y="3575850"/>
            <a:ext cx="2220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Pression atmosphérique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73795" y="3559488"/>
            <a:ext cx="1726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Humidité ambiante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57967" y="3575850"/>
            <a:ext cx="1467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La force du vent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052" name="Picture 4" descr="La météo agricole – Applications sur Google Pl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4379616"/>
            <a:ext cx="1213533" cy="592545"/>
          </a:xfrm>
          <a:prstGeom prst="rect">
            <a:avLst/>
          </a:prstGeom>
          <a:noFill/>
          <a:ln w="28575">
            <a:solidFill>
              <a:srgbClr val="00A8B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340224" y="5248215"/>
            <a:ext cx="7581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Propose un service </a:t>
            </a:r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payant </a:t>
            </a:r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où les agriculteurs peuvent avoir accès à ces données en temps réelles et cela permet de savoir quand ils pourront moissonner leurs récoltes de façon optimal.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99389" y="1997549"/>
            <a:ext cx="680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Solution :</a:t>
            </a:r>
          </a:p>
          <a:p>
            <a:r>
              <a:rPr lang="fr-FR" sz="1200" dirty="0">
                <a:solidFill>
                  <a:schemeClr val="tx2">
                    <a:lumMod val="50000"/>
                  </a:schemeClr>
                </a:solidFill>
              </a:rPr>
              <a:t>Les </a:t>
            </a:r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météorologistes ont crée des appareils pour mesurer ce phénomène</a:t>
            </a:r>
          </a:p>
        </p:txBody>
      </p:sp>
      <p:graphicFrame>
        <p:nvGraphicFramePr>
          <p:cNvPr id="17" name="Obje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145310"/>
              </p:ext>
            </p:extLst>
          </p:nvPr>
        </p:nvGraphicFramePr>
        <p:xfrm>
          <a:off x="579711" y="3713376"/>
          <a:ext cx="1524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" name="Image bitmap" r:id="rId6" imgW="152280" imgH="76320" progId="Paint.Picture">
                  <p:embed/>
                </p:oleObj>
              </mc:Choice>
              <mc:Fallback>
                <p:oleObj name="Image bitmap" r:id="rId6" imgW="152280" imgH="763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9711" y="3713376"/>
                        <a:ext cx="152400" cy="76200"/>
                      </a:xfrm>
                      <a:prstGeom prst="rect">
                        <a:avLst/>
                      </a:prstGeom>
                      <a:solidFill>
                        <a:srgbClr val="00A8B8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989350"/>
              </p:ext>
            </p:extLst>
          </p:nvPr>
        </p:nvGraphicFramePr>
        <p:xfrm>
          <a:off x="3224974" y="3696881"/>
          <a:ext cx="1524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" name="Image bitmap" r:id="rId8" imgW="152280" imgH="76320" progId="Paint.Picture">
                  <p:embed/>
                </p:oleObj>
              </mc:Choice>
              <mc:Fallback>
                <p:oleObj name="Image bitmap" r:id="rId8" imgW="152280" imgH="763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24974" y="3696881"/>
                        <a:ext cx="152400" cy="762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511731"/>
              </p:ext>
            </p:extLst>
          </p:nvPr>
        </p:nvGraphicFramePr>
        <p:xfrm>
          <a:off x="5230205" y="3699047"/>
          <a:ext cx="1524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" name="Image bitmap" r:id="rId9" imgW="152280" imgH="76320" progId="Paint.Picture">
                  <p:embed/>
                </p:oleObj>
              </mc:Choice>
              <mc:Fallback>
                <p:oleObj name="Image bitmap" r:id="rId9" imgW="152280" imgH="763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30205" y="3699047"/>
                        <a:ext cx="1524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à coins arrondis 20"/>
          <p:cNvSpPr/>
          <p:nvPr/>
        </p:nvSpPr>
        <p:spPr>
          <a:xfrm>
            <a:off x="1202020" y="2562130"/>
            <a:ext cx="1326343" cy="749171"/>
          </a:xfrm>
          <a:prstGeom prst="roundRect">
            <a:avLst/>
          </a:prstGeom>
          <a:solidFill>
            <a:srgbClr val="00A8B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74" name="Picture 26" descr="Andomètre Grue Numérique Analogique,0-10v,Fonction Pince De Données Vent -  Buy Enregistreur De Données Anémomètre À Vent,Anémomètre À Tour,Anémomètre  Product on Alibaba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424" y="2473668"/>
            <a:ext cx="903961" cy="8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à coins arrondis 26"/>
          <p:cNvSpPr/>
          <p:nvPr/>
        </p:nvSpPr>
        <p:spPr>
          <a:xfrm>
            <a:off x="4719433" y="2541836"/>
            <a:ext cx="1326343" cy="749171"/>
          </a:xfrm>
          <a:prstGeom prst="roundRect">
            <a:avLst/>
          </a:prstGeom>
          <a:solidFill>
            <a:srgbClr val="00A8B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1586204" y="4517095"/>
            <a:ext cx="5365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Application qui propose des données de météo pour les agriculteurs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24974" y="4137547"/>
            <a:ext cx="1576873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28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6480720" cy="729613"/>
          </a:xfrm>
        </p:spPr>
        <p:txBody>
          <a:bodyPr>
            <a:normAutofit/>
          </a:bodyPr>
          <a:lstStyle/>
          <a:p>
            <a:r>
              <a:rPr lang="fr-FR" sz="2000" dirty="0" smtClean="0"/>
              <a:t>Exemple recherche Google</a:t>
            </a:r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617" y="3148988"/>
            <a:ext cx="1701484" cy="21715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431" y="3030078"/>
            <a:ext cx="1627990" cy="234517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99796" y="1278294"/>
            <a:ext cx="63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Besoins :</a:t>
            </a:r>
          </a:p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Les clients ont besoin de comparer les restaurants entre eux pour faire leur choix</a:t>
            </a:r>
          </a:p>
          <a:p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Solutions : </a:t>
            </a:r>
          </a:p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Mesurer l’ensemble des critères qui aident un usager à faire son choix et le rendre disponible depuis le moteur de recherche Google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99796" y="2675306"/>
            <a:ext cx="4142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Exemple recherche Google pour un restaurant : 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88638" y="5926711"/>
            <a:ext cx="6227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Google propose ce service </a:t>
            </a:r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gratuitement</a:t>
            </a:r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 pour les utilisateurs et sans conditions d’accès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42434" y="4047186"/>
            <a:ext cx="746974" cy="9981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442434" y="4683885"/>
            <a:ext cx="1326524" cy="38717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4972181" y="3469506"/>
            <a:ext cx="1542059" cy="93748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409203" y="3208237"/>
            <a:ext cx="1529939" cy="58942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44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000000"/>
      </a:dk1>
      <a:lt1>
        <a:srgbClr val="FFFFFF"/>
      </a:lt1>
      <a:dk2>
        <a:srgbClr val="00A8B8"/>
      </a:dk2>
      <a:lt2>
        <a:srgbClr val="FFFFFF"/>
      </a:lt2>
      <a:accent1>
        <a:srgbClr val="00A8B8"/>
      </a:accent1>
      <a:accent2>
        <a:srgbClr val="004E9C"/>
      </a:accent2>
      <a:accent3>
        <a:srgbClr val="E83F47"/>
      </a:accent3>
      <a:accent4>
        <a:srgbClr val="F6C200"/>
      </a:accent4>
      <a:accent5>
        <a:srgbClr val="000000"/>
      </a:accent5>
      <a:accent6>
        <a:srgbClr val="FFFFFF"/>
      </a:accent6>
      <a:hlink>
        <a:srgbClr val="004E9C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18184</TotalTime>
  <Words>1538</Words>
  <Application>Microsoft Office PowerPoint</Application>
  <PresentationFormat>Affichage à l'écran (4:3)</PresentationFormat>
  <Paragraphs>279</Paragraphs>
  <Slides>28</Slides>
  <Notes>9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Arial</vt:lpstr>
      <vt:lpstr>Calibri</vt:lpstr>
      <vt:lpstr>Noto Sans Symbols</vt:lpstr>
      <vt:lpstr>Thème Office</vt:lpstr>
      <vt:lpstr>Image bitmap</vt:lpstr>
      <vt:lpstr>Data et les nouveaux modèles économiques</vt:lpstr>
      <vt:lpstr>Présentation PowerPoint</vt:lpstr>
      <vt:lpstr>Présentation PowerPoint</vt:lpstr>
      <vt:lpstr>Histoire du traitement de la donnée</vt:lpstr>
      <vt:lpstr>Présentation PowerPoint</vt:lpstr>
      <vt:lpstr>L’information et la valeur quelle procure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L’automatisation de tache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Fil rouge avec Tesla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et les nouveaux modèles économiques</dc:title>
  <dc:creator>Benjamin Roul</dc:creator>
  <cp:lastModifiedBy>Benjamin Roul</cp:lastModifiedBy>
  <cp:revision>124</cp:revision>
  <dcterms:modified xsi:type="dcterms:W3CDTF">2022-11-27T21:21:32Z</dcterms:modified>
</cp:coreProperties>
</file>